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91" r:id="rId6"/>
    <p:sldMasterId id="2147483703" r:id="rId7"/>
  </p:sldMasterIdLst>
  <p:notesMasterIdLst>
    <p:notesMasterId r:id="rId14"/>
  </p:notesMasterIdLst>
  <p:sldIdLst>
    <p:sldId id="272" r:id="rId8"/>
    <p:sldId id="256" r:id="rId9"/>
    <p:sldId id="258" r:id="rId10"/>
    <p:sldId id="257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1FC"/>
    <a:srgbClr val="64B8E6"/>
    <a:srgbClr val="85C7EB"/>
    <a:srgbClr val="33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1" autoAdjust="0"/>
    <p:restoredTop sz="94705"/>
  </p:normalViewPr>
  <p:slideViewPr>
    <p:cSldViewPr>
      <p:cViewPr varScale="1">
        <p:scale>
          <a:sx n="93" d="100"/>
          <a:sy n="93" d="100"/>
        </p:scale>
        <p:origin x="18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C0E3D-671C-49C2-8B3D-B0991FD25D89}" type="datetimeFigureOut">
              <a:rPr lang="en-US" smtClean="0"/>
              <a:t>7/21/18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90E0-758D-455C-B30F-BCDC15F6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B90E0-758D-455C-B30F-BCDC15F68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62400" y="0"/>
            <a:ext cx="51816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2400" y="2286000"/>
            <a:ext cx="51816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65907"/>
            <a:ext cx="359110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98120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603500"/>
            <a:ext cx="47625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98120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98120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666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2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62400" y="0"/>
            <a:ext cx="51816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2400" y="2286000"/>
            <a:ext cx="51816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65907"/>
            <a:ext cx="359110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98120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603500"/>
            <a:ext cx="47625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98120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98120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02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0"/>
            <a:ext cx="3886200" cy="2273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38862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60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3886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1" y="363607"/>
            <a:ext cx="47625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0"/>
            <a:ext cx="38862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38862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619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81000"/>
            <a:ext cx="5257800" cy="685800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257800" y="0"/>
            <a:ext cx="38862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48768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67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00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4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5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4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2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86200" y="0"/>
            <a:ext cx="5257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587500"/>
            <a:ext cx="4864100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78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6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97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31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27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89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39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72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16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870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70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57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0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45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06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0"/>
            <a:ext cx="3886200" cy="2273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38862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42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3886200" cy="685800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0" y="1409700"/>
            <a:ext cx="84836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419100"/>
            <a:ext cx="66802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3886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1" y="363607"/>
            <a:ext cx="47625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0"/>
            <a:ext cx="38862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38862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85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81000"/>
            <a:ext cx="5257800" cy="685800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257800" y="0"/>
            <a:ext cx="38862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48768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67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30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278F80-A27E-4AA7-8D7A-2ED6D37E4E50}" type="datetime1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7/21/18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94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5F209A-5EAB-4CE7-AB15-C0D8BE679B86}" type="datetime1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7/21/18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40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178300" y="228600"/>
            <a:ext cx="4584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241800" y="1600200"/>
            <a:ext cx="4524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21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6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8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women.org/en/news/in-focus/women-and-the-sdgs/sdg-2-zero-hunger" TargetMode="External"/><Relationship Id="rId13" Type="http://schemas.openxmlformats.org/officeDocument/2006/relationships/hyperlink" Target="http://www.unwomen.org/en/news/in-focus/women-and-the-sdgs/sdg-1-no-poverty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gif"/><Relationship Id="rId11" Type="http://schemas.openxmlformats.org/officeDocument/2006/relationships/hyperlink" Target="http://www.unwomen.org/en/news/in-focus/women-and-the-sdgs/sdg-6-clean-water-sanitation" TargetMode="External"/><Relationship Id="rId5" Type="http://schemas.openxmlformats.org/officeDocument/2006/relationships/hyperlink" Target="http://www.unwomen.org/en/news/in-focus/women-and-the-sdgs/sdg-3-good-health-well-being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565149" y="0"/>
            <a:ext cx="9709149" cy="68103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6810375"/>
            <a:ext cx="9158288" cy="44450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300917" y="5897148"/>
            <a:ext cx="850278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</a:rPr>
              <a:t>#</a:t>
            </a:r>
            <a:r>
              <a:rPr lang="en-US" sz="2400" b="1" dirty="0" err="1">
                <a:solidFill>
                  <a:prstClr val="black"/>
                </a:solidFill>
                <a:latin typeface="Helvetica Neue"/>
                <a:cs typeface="Helvetica Neue"/>
              </a:rPr>
              <a:t>changingthegame</a:t>
            </a: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</a:rPr>
              <a:t>   #AIDS2108</a:t>
            </a:r>
            <a:endParaRPr lang="en-US" sz="240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Helvetica Neue"/>
                <a:cs typeface="Helvetica Neue"/>
              </a:rPr>
              <a:t>Please tag </a:t>
            </a: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</a:rPr>
              <a:t>@</a:t>
            </a:r>
            <a:r>
              <a:rPr lang="en-US" sz="2400" b="1" dirty="0" err="1">
                <a:solidFill>
                  <a:prstClr val="black"/>
                </a:solidFill>
                <a:latin typeface="Helvetica Neue"/>
                <a:cs typeface="Helvetica Neue"/>
              </a:rPr>
              <a:t>grassrootsoccer</a:t>
            </a:r>
            <a:endParaRPr lang="en-US" sz="2400" b="1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00" y="1265956"/>
            <a:ext cx="421286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4020"/>
              </a:lnSpc>
            </a:pPr>
            <a:r>
              <a:rPr lang="en-US" sz="3200" b="1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28" y="5897147"/>
            <a:ext cx="717917" cy="717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" y="271846"/>
            <a:ext cx="3392854" cy="72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73" y="5897147"/>
            <a:ext cx="772685" cy="77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5" y="5869231"/>
            <a:ext cx="828516" cy="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4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8E2841-15E4-2844-9517-1FC289E20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858" y="922694"/>
            <a:ext cx="7853028" cy="125911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ADOLESCENT HEALTH IN THE SDGs  </a:t>
            </a:r>
          </a:p>
        </p:txBody>
      </p:sp>
      <p:pic>
        <p:nvPicPr>
          <p:cNvPr id="4" name="Picture 6" descr="Sustainable Development Goals">
            <a:extLst>
              <a:ext uri="{FF2B5EF4-FFF2-40B4-BE49-F238E27FC236}">
                <a16:creationId xmlns:a16="http://schemas.microsoft.com/office/drawing/2014/main" id="{44A1403B-9D93-4D4F-A3F2-BD0101B7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3" y="2436507"/>
            <a:ext cx="6538914" cy="32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AF134E7-259B-C94B-9CAB-91A812038E7C}"/>
              </a:ext>
            </a:extLst>
          </p:cNvPr>
          <p:cNvSpPr/>
          <p:nvPr/>
        </p:nvSpPr>
        <p:spPr>
          <a:xfrm>
            <a:off x="3357246" y="2344138"/>
            <a:ext cx="1268760" cy="1242138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AD79CE-BB50-2B4C-8AA2-4D78E5DE873E}"/>
              </a:ext>
            </a:extLst>
          </p:cNvPr>
          <p:cNvSpPr/>
          <p:nvPr/>
        </p:nvSpPr>
        <p:spPr>
          <a:xfrm>
            <a:off x="4491372" y="2344138"/>
            <a:ext cx="1268760" cy="1242138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BAEBCD-87D4-F64B-88C5-14B1B76E82E0}"/>
              </a:ext>
            </a:extLst>
          </p:cNvPr>
          <p:cNvSpPr/>
          <p:nvPr/>
        </p:nvSpPr>
        <p:spPr>
          <a:xfrm>
            <a:off x="5571492" y="2344138"/>
            <a:ext cx="1268760" cy="1242138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633B03-C397-8745-9D6A-99EAEECB9D3F}"/>
              </a:ext>
            </a:extLst>
          </p:cNvPr>
          <p:cNvSpPr/>
          <p:nvPr/>
        </p:nvSpPr>
        <p:spPr>
          <a:xfrm>
            <a:off x="4463988" y="3424258"/>
            <a:ext cx="1268760" cy="1242138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7B0165-91B1-BF4E-8BAF-A5681D3EA973}"/>
              </a:ext>
            </a:extLst>
          </p:cNvPr>
          <p:cNvSpPr/>
          <p:nvPr/>
        </p:nvSpPr>
        <p:spPr>
          <a:xfrm>
            <a:off x="5570730" y="4469606"/>
            <a:ext cx="1268760" cy="1242138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27DC26-E120-2445-95B2-D07DDC4877B9}"/>
              </a:ext>
            </a:extLst>
          </p:cNvPr>
          <p:cNvSpPr/>
          <p:nvPr/>
        </p:nvSpPr>
        <p:spPr>
          <a:xfrm>
            <a:off x="4497065" y="4549062"/>
            <a:ext cx="1268760" cy="1242138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4" name="Picture 13" descr="C:\Users\jonathongardiner.UKRED\Desktop\GRS_Logo[1] jpg copy.gif">
            <a:extLst>
              <a:ext uri="{FF2B5EF4-FFF2-40B4-BE49-F238E27FC236}">
                <a16:creationId xmlns:a16="http://schemas.microsoft.com/office/drawing/2014/main" id="{7436FAF8-D9C9-884F-AD57-3BDD43E5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>
            <a:fillRect/>
          </a:stretch>
        </p:blipFill>
        <p:spPr bwMode="auto">
          <a:xfrm>
            <a:off x="7405602" y="6338420"/>
            <a:ext cx="1650238" cy="3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37624-05F7-9B47-9B5A-A450882B5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6689821"/>
            <a:ext cx="9144000" cy="1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D4FF87-A261-9C47-830C-F2CD5221C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415" y="1761313"/>
            <a:ext cx="720777" cy="3999806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6F21B14-1154-C746-810B-AF340FC828FE}"/>
              </a:ext>
            </a:extLst>
          </p:cNvPr>
          <p:cNvSpPr txBox="1">
            <a:spLocks/>
          </p:cNvSpPr>
          <p:nvPr/>
        </p:nvSpPr>
        <p:spPr>
          <a:xfrm>
            <a:off x="1107803" y="821362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ADOLESCENT HEALTH IN THE SDGs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03DE9-587B-4B4C-9AB0-44002017CD05}"/>
              </a:ext>
            </a:extLst>
          </p:cNvPr>
          <p:cNvSpPr txBox="1"/>
          <p:nvPr/>
        </p:nvSpPr>
        <p:spPr>
          <a:xfrm>
            <a:off x="1606714" y="1752600"/>
            <a:ext cx="6713113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65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healthy lives and promote well-being of adolescents</a:t>
            </a:r>
          </a:p>
          <a:p>
            <a:endParaRPr lang="en-US" sz="165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65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inclusive and equitable quality education </a:t>
            </a:r>
          </a:p>
          <a:p>
            <a:endParaRPr lang="en-US" sz="165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Achieve gender equality and empower all girls and women </a:t>
            </a:r>
          </a:p>
          <a:p>
            <a:endParaRPr lang="en-US" sz="165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Empower and promote social, economic and political inclusion of all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5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violence, abuse and related deaths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5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Encourage and promote effective public, private and civil society partnerships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Picture 10" descr="C:\Users\jonathongardiner.UKRED\Desktop\GRS_Logo[1] jpg copy.gif">
            <a:extLst>
              <a:ext uri="{FF2B5EF4-FFF2-40B4-BE49-F238E27FC236}">
                <a16:creationId xmlns:a16="http://schemas.microsoft.com/office/drawing/2014/main" id="{E1A0F5A8-DF12-4446-8A91-B1B67336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>
            <a:fillRect/>
          </a:stretch>
        </p:blipFill>
        <p:spPr bwMode="auto">
          <a:xfrm>
            <a:off x="7405602" y="6338420"/>
            <a:ext cx="1650238" cy="3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84705-556A-1D4F-821A-CB024098E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6689821"/>
            <a:ext cx="9144000" cy="1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603500"/>
            <a:ext cx="4762500" cy="1701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Adolescent Health and the SDGs: Extending the HIV Infrastructure to Achieve Universal Health Coverage for Adolescents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2" name="Picture Placeholder 13" descr="womanin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4572000"/>
            <a:ext cx="1905000" cy="2286000"/>
          </a:xfrm>
          <a:prstGeom prst="rect">
            <a:avLst/>
          </a:prstGeom>
        </p:spPr>
      </p:pic>
      <p:pic>
        <p:nvPicPr>
          <p:cNvPr id="23" name="Picture Placeholder 9" descr="Slide1_580613_AfricanGir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2209800"/>
          </a:xfrm>
          <a:prstGeom prst="rect">
            <a:avLst/>
          </a:prstGeom>
        </p:spPr>
      </p:pic>
      <p:pic>
        <p:nvPicPr>
          <p:cNvPr id="24" name="Picture Placeholder 11" descr="187039_CT_P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1905000" cy="2209800"/>
          </a:xfrm>
          <a:prstGeom prst="rect">
            <a:avLst/>
          </a:prstGeom>
        </p:spPr>
      </p:pic>
      <p:pic>
        <p:nvPicPr>
          <p:cNvPr id="25" name="Picture Placeholder 13" descr="UNTF-Guatemala_MG_20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2286000"/>
            <a:ext cx="1905000" cy="2209800"/>
          </a:xfrm>
          <a:prstGeom prst="rect">
            <a:avLst/>
          </a:prstGeom>
        </p:spPr>
      </p:pic>
      <p:pic>
        <p:nvPicPr>
          <p:cNvPr id="26" name="Picture Placeholder 16" descr="a_una-0173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72000"/>
            <a:ext cx="1905000" cy="2286000"/>
          </a:xfrm>
          <a:prstGeom prst="rect">
            <a:avLst/>
          </a:prstGeom>
        </p:spPr>
      </p:pic>
      <p:pic>
        <p:nvPicPr>
          <p:cNvPr id="27" name="Picture Placeholder 15" descr="KYR10041124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1905000" cy="220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241650-84D5-4690-BCAF-A7DD7EF7DDBE}"/>
              </a:ext>
            </a:extLst>
          </p:cNvPr>
          <p:cNvSpPr txBox="1"/>
          <p:nvPr/>
        </p:nvSpPr>
        <p:spPr>
          <a:xfrm>
            <a:off x="41148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 July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352C4-F493-4518-BA34-7B621C637226}"/>
              </a:ext>
            </a:extLst>
          </p:cNvPr>
          <p:cNvSpPr txBox="1"/>
          <p:nvPr/>
        </p:nvSpPr>
        <p:spPr>
          <a:xfrm>
            <a:off x="4267200" y="4800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Nazneen Damji, Policy Advisor, Gender Equality, HIV and Health</a:t>
            </a:r>
          </a:p>
        </p:txBody>
      </p:sp>
    </p:spTree>
    <p:extLst>
      <p:ext uri="{BB962C8B-B14F-4D97-AF65-F5344CB8AC3E}">
        <p14:creationId xmlns:p14="http://schemas.microsoft.com/office/powerpoint/2010/main" val="137020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Creating New Slides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DECEF-AB67-4014-A048-AB6ABBE27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"/>
            <a:ext cx="9144000" cy="6705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51DCE-9C55-482A-91F9-A13AFE407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9" y="458417"/>
            <a:ext cx="1786082" cy="791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461A5-09AA-4926-8BD1-05AB51D251CA}"/>
              </a:ext>
            </a:extLst>
          </p:cNvPr>
          <p:cNvSpPr txBox="1"/>
          <p:nvPr/>
        </p:nvSpPr>
        <p:spPr>
          <a:xfrm>
            <a:off x="2159000" y="484472"/>
            <a:ext cx="55824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Gender Equality in the Context of SDGs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679ED-84C8-4069-9590-D29C1DA08989}"/>
              </a:ext>
            </a:extLst>
          </p:cNvPr>
          <p:cNvSpPr txBox="1"/>
          <p:nvPr/>
        </p:nvSpPr>
        <p:spPr>
          <a:xfrm>
            <a:off x="4649242" y="6339733"/>
            <a:ext cx="3862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Source: UN Women 2018. Turning Promises into Action: Gender Equality in the 2030 Agenda for Sustainable Development.</a:t>
            </a:r>
          </a:p>
        </p:txBody>
      </p:sp>
      <p:pic>
        <p:nvPicPr>
          <p:cNvPr id="29" name="Picture 28" descr="SDG 3: Good health and well-being">
            <a:hlinkClick r:id="rId5" tooltip="&quot;SDG 3: Good health and well-being&quot;"/>
            <a:extLst>
              <a:ext uri="{FF2B5EF4-FFF2-40B4-BE49-F238E27FC236}">
                <a16:creationId xmlns:a16="http://schemas.microsoft.com/office/drawing/2014/main" id="{9CB884A2-4C5C-4425-B2FA-2C635EC690D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2" y="3804611"/>
            <a:ext cx="998220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033171-4E23-45B0-A658-8C67BC3ACD3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8" y="5130595"/>
            <a:ext cx="1000125" cy="1000125"/>
          </a:xfrm>
          <a:prstGeom prst="rect">
            <a:avLst/>
          </a:prstGeom>
          <a:noFill/>
        </p:spPr>
      </p:pic>
      <p:pic>
        <p:nvPicPr>
          <p:cNvPr id="35" name="Picture 34" descr="SDG 2: Zero hunger">
            <a:hlinkClick r:id="rId8" tooltip="&quot;SDG 2: Zero hunger&quot;"/>
            <a:extLst>
              <a:ext uri="{FF2B5EF4-FFF2-40B4-BE49-F238E27FC236}">
                <a16:creationId xmlns:a16="http://schemas.microsoft.com/office/drawing/2014/main" id="{A345F0CA-3B87-4B6B-A42D-9790BC104C9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2" y="2486882"/>
            <a:ext cx="982980" cy="98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7916AE-5C2D-4DE1-94B4-6D2035289B6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12" y="1284507"/>
            <a:ext cx="1000125" cy="1000125"/>
          </a:xfrm>
          <a:prstGeom prst="rect">
            <a:avLst/>
          </a:prstGeom>
          <a:noFill/>
        </p:spPr>
      </p:pic>
      <p:pic>
        <p:nvPicPr>
          <p:cNvPr id="18" name="Picture 17" descr="SDG 6: Clean water and sanitation">
            <a:hlinkClick r:id="rId11" tooltip="&quot;SDG 6: Clean water and sanitation&quot;"/>
            <a:extLst>
              <a:ext uri="{FF2B5EF4-FFF2-40B4-BE49-F238E27FC236}">
                <a16:creationId xmlns:a16="http://schemas.microsoft.com/office/drawing/2014/main" id="{5F1D54DC-8D73-4231-B0CC-531F3D89C06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18" y="5038545"/>
            <a:ext cx="998220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SDG 1: No poverty">
            <a:hlinkClick r:id="rId13" tooltip="&quot;SDG 1: No poverty&quot;"/>
            <a:extLst>
              <a:ext uri="{FF2B5EF4-FFF2-40B4-BE49-F238E27FC236}">
                <a16:creationId xmlns:a16="http://schemas.microsoft.com/office/drawing/2014/main" id="{D61515C2-ED16-46E7-981E-F700424B0773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9" y="1249680"/>
            <a:ext cx="944880" cy="94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17C7D7-5671-4B29-8155-6D65B8E2BE85}"/>
              </a:ext>
            </a:extLst>
          </p:cNvPr>
          <p:cNvSpPr/>
          <p:nvPr/>
        </p:nvSpPr>
        <p:spPr>
          <a:xfrm>
            <a:off x="1337002" y="1304679"/>
            <a:ext cx="331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Globally, there are 122 women (25-34 years) living in extreme poverty for every 100 men in the same age group.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41C13-CEF3-4BA2-8022-2C7778879F25}"/>
              </a:ext>
            </a:extLst>
          </p:cNvPr>
          <p:cNvSpPr/>
          <p:nvPr/>
        </p:nvSpPr>
        <p:spPr>
          <a:xfrm>
            <a:off x="1371292" y="2665056"/>
            <a:ext cx="322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Women are up to 11 percent more likely than men to report food insecurity.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37859-4349-4C54-93B6-989C5F8E7177}"/>
              </a:ext>
            </a:extLst>
          </p:cNvPr>
          <p:cNvSpPr/>
          <p:nvPr/>
        </p:nvSpPr>
        <p:spPr>
          <a:xfrm>
            <a:off x="1442274" y="3896527"/>
            <a:ext cx="3035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Complications related to childbirth and pregnancy are among the leading causes of death for girls aged 15–19.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28853-3FE1-4B94-B8CF-A0ECA3683813}"/>
              </a:ext>
            </a:extLst>
          </p:cNvPr>
          <p:cNvSpPr/>
          <p:nvPr/>
        </p:nvSpPr>
        <p:spPr>
          <a:xfrm>
            <a:off x="1442274" y="5153603"/>
            <a:ext cx="3312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15 million girls of primary-school age will never get the chance to learn to read or write in primary school, compared to 10 million boys.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2F01B-5257-466B-AE3A-A89467D909F6}"/>
              </a:ext>
            </a:extLst>
          </p:cNvPr>
          <p:cNvSpPr/>
          <p:nvPr/>
        </p:nvSpPr>
        <p:spPr>
          <a:xfrm>
            <a:off x="5757308" y="1242374"/>
            <a:ext cx="312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Only 52% of women married or in a union freely make their own decisions about sexual relations, contraceptive use and health care.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3E26E-CCCF-4634-A726-BBCEE8AF2A03}"/>
              </a:ext>
            </a:extLst>
          </p:cNvPr>
          <p:cNvSpPr/>
          <p:nvPr/>
        </p:nvSpPr>
        <p:spPr>
          <a:xfrm>
            <a:off x="5782538" y="5126217"/>
            <a:ext cx="3361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Women and girls are responsible for water collection in 80% of households without access to water on premises.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5693D-7F5A-4C93-BB6A-B76B5B97360F}"/>
              </a:ext>
            </a:extLst>
          </p:cNvPr>
          <p:cNvSpPr/>
          <p:nvPr/>
        </p:nvSpPr>
        <p:spPr>
          <a:xfrm>
            <a:off x="5757308" y="2234169"/>
            <a:ext cx="328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Based on comparable data from 50 countries, an estimated 15 million adolescent girls (aged 15–19) report experiencing forced sex in their lifetime.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93F5F-5907-4549-AADD-5A6F07E00AE4}"/>
              </a:ext>
            </a:extLst>
          </p:cNvPr>
          <p:cNvSpPr/>
          <p:nvPr/>
        </p:nvSpPr>
        <p:spPr>
          <a:xfrm>
            <a:off x="5758050" y="3290642"/>
            <a:ext cx="3189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 18 countries, husbands can legally prevent their wives from working; in 39 countries, daughters and sons do not have equal inheritance rights; and 49 countries lack laws protecting women from domestic violence. </a:t>
            </a:r>
          </a:p>
        </p:txBody>
      </p:sp>
      <p:pic>
        <p:nvPicPr>
          <p:cNvPr id="33" name="Picture 32" descr="A picture containing accessory, vector graphics, umbrella&#10;&#10;Description generated with high confidence">
            <a:extLst>
              <a:ext uri="{FF2B5EF4-FFF2-40B4-BE49-F238E27FC236}">
                <a16:creationId xmlns:a16="http://schemas.microsoft.com/office/drawing/2014/main" id="{B67D97DF-8593-4E69-86DE-A20E1A1580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864" y="6315461"/>
            <a:ext cx="505389" cy="5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565149" y="0"/>
            <a:ext cx="9709149" cy="68103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6810375"/>
            <a:ext cx="9158288" cy="44450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300917" y="5897148"/>
            <a:ext cx="850278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</a:rPr>
              <a:t>#</a:t>
            </a:r>
            <a:r>
              <a:rPr lang="en-US" sz="2400" b="1" dirty="0" err="1">
                <a:solidFill>
                  <a:prstClr val="black"/>
                </a:solidFill>
                <a:latin typeface="Helvetica Neue"/>
                <a:cs typeface="Helvetica Neue"/>
              </a:rPr>
              <a:t>changingthegame</a:t>
            </a: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</a:rPr>
              <a:t>   #AIDS2108</a:t>
            </a:r>
            <a:endParaRPr lang="en-US" sz="240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Helvetica Neue"/>
                <a:cs typeface="Helvetica Neue"/>
              </a:rPr>
              <a:t>Please tag </a:t>
            </a:r>
            <a:r>
              <a:rPr lang="en-US" sz="2400" b="1" dirty="0">
                <a:solidFill>
                  <a:prstClr val="black"/>
                </a:solidFill>
                <a:latin typeface="Helvetica Neue"/>
                <a:cs typeface="Helvetica Neue"/>
              </a:rPr>
              <a:t>@</a:t>
            </a:r>
            <a:r>
              <a:rPr lang="en-US" sz="2400" b="1" dirty="0" err="1">
                <a:solidFill>
                  <a:prstClr val="black"/>
                </a:solidFill>
                <a:latin typeface="Helvetica Neue"/>
                <a:cs typeface="Helvetica Neue"/>
              </a:rPr>
              <a:t>grassrootsoccer</a:t>
            </a:r>
            <a:endParaRPr lang="en-US" sz="2400" b="1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00" y="1265956"/>
            <a:ext cx="421286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4020"/>
              </a:lnSpc>
            </a:pPr>
            <a:r>
              <a:rPr lang="en-US" sz="3200" b="1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28" y="5897147"/>
            <a:ext cx="717917" cy="717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" y="271846"/>
            <a:ext cx="3392854" cy="72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73" y="5897147"/>
            <a:ext cx="772685" cy="77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5" y="5869231"/>
            <a:ext cx="828516" cy="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3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 Women Resource Document Library Content Type" ma:contentTypeID="0x01010041200768A411F14EAB8D2A457F5B5CE5007EABBDDD7D134043B7D683007E88E5EE" ma:contentTypeVersion="52" ma:contentTypeDescription="UN Women Resource Document Library Content Type" ma:contentTypeScope="" ma:versionID="2449cb33f178366b752c116d486ffc0e">
  <xsd:schema xmlns:xsd="http://www.w3.org/2001/XMLSchema" xmlns:xs="http://www.w3.org/2001/XMLSchema" xmlns:p="http://schemas.microsoft.com/office/2006/metadata/properties" xmlns:ns1="http://schemas.microsoft.com/sharepoint/v3" xmlns:ns2="56adb953-e64c-42d5-ac56-00c87ad1b741" xmlns:ns3="ae2c6682-77dd-47b1-b3af-d00d9ff8ef0c" xmlns:ns4="http://schemas.microsoft.com/sharepoint/v4" targetNamespace="http://schemas.microsoft.com/office/2006/metadata/properties" ma:root="true" ma:fieldsID="8089d6205c7d762ca92f6b5b9988c097" ns1:_="" ns2:_="" ns3:_="" ns4:_="">
    <xsd:import namespace="http://schemas.microsoft.com/sharepoint/v3"/>
    <xsd:import namespace="56adb953-e64c-42d5-ac56-00c87ad1b741"/>
    <xsd:import namespace="ae2c6682-77dd-47b1-b3af-d00d9ff8ef0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Partners" minOccurs="0"/>
                <xsd:element ref="ns2:Pub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ThematicTaxHTField1" minOccurs="0"/>
                <xsd:element ref="ns2:TaxCatchAll" minOccurs="0"/>
                <xsd:element ref="ns2:TaxCatchAllLabel" minOccurs="0"/>
                <xsd:element ref="ns2:FunctionalTaxHTField1" minOccurs="0"/>
                <xsd:element ref="ns2:Resource_x0020_TypesTaxHTField1" minOccurs="0"/>
                <xsd:element ref="ns2:Geo_x0020_CoverageTaxHTField1" minOccurs="0"/>
                <xsd:element ref="ns3:Communications_x0020_Task" minOccurs="0"/>
                <xsd:element ref="ns3:Document_x0020_Type" minOccurs="0"/>
                <xsd:element ref="ns4:IconOverlay" minOccurs="0"/>
                <xsd:element ref="ns2:Websio_x0020_Document_x0020_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Long description of the document, if needed." ma:internalName="Kpi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db953-e64c-42d5-ac56-00c87ad1b741" elementFormDefault="qualified">
    <xsd:import namespace="http://schemas.microsoft.com/office/2006/documentManagement/types"/>
    <xsd:import namespace="http://schemas.microsoft.com/office/infopath/2007/PartnerControls"/>
    <xsd:element name="Partners" ma:index="7" nillable="true" ma:displayName="Partners" ma:default="No" ma:description="Should this document be accessible to partners?" ma:format="RadioButtons" ma:internalName="Partners">
      <xsd:simpleType>
        <xsd:restriction base="dms:Choice">
          <xsd:enumeration value="Yes"/>
          <xsd:enumeration value="No"/>
        </xsd:restriction>
      </xsd:simpleType>
    </xsd:element>
    <xsd:element name="Publication_x0020_Date" ma:index="8" nillable="true" ma:displayName="Publication Date" ma:format="DateOnly" ma:internalName="Publication_x0020_Date">
      <xsd:simpleType>
        <xsd:restriction base="dms:DateTime"/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hematicTaxHTField1" ma:index="14" ma:taxonomy="true" ma:internalName="ThematicTaxHTField1" ma:taxonomyFieldName="Thematic" ma:displayName="Thematic" ma:readOnly="false" ma:default="" ma:fieldId="{c2842b24-3fa7-4c72-bd2d-095184671510}" ma:taxonomyMulti="true" ma:sspId="953419a2-fa4a-45b4-acc4-ae14be512d4d" ma:termSetId="f14cdee4-40be-435b-bbd5-86a933fdc4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c90ebd97-676d-422a-afe9-60dc8f2b1b28}" ma:internalName="TaxCatchAll" ma:showField="CatchAllData" ma:web="56adb953-e64c-42d5-ac56-00c87ad1b7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c90ebd97-676d-422a-afe9-60dc8f2b1b28}" ma:internalName="TaxCatchAllLabel" ma:readOnly="true" ma:showField="CatchAllDataLabel" ma:web="56adb953-e64c-42d5-ac56-00c87ad1b7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unctionalTaxHTField1" ma:index="17" ma:taxonomy="true" ma:internalName="FunctionalTaxHTField1" ma:taxonomyFieldName="Functional" ma:displayName="Functional" ma:readOnly="false" ma:default="" ma:fieldId="{a37de926-3425-430a-a3af-49ce44f8f9fb}" ma:taxonomyMulti="true" ma:sspId="953419a2-fa4a-45b4-acc4-ae14be512d4d" ma:termSetId="5968d7ef-31bc-49e6-be4a-767dec8f6c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_x0020_TypesTaxHTField1" ma:index="18" ma:taxonomy="true" ma:internalName="Resource_x0020_TypesTaxHTField1" ma:taxonomyFieldName="Resource_x0020_Types" ma:displayName="Resource Types" ma:default="" ma:fieldId="{32bfa0b7-6ad4-4e79-a4ce-c9367ecd2865}" ma:taxonomyMulti="true" ma:sspId="953419a2-fa4a-45b4-acc4-ae14be512d4d" ma:termSetId="3dc615cc-bad3-4e10-8bb7-e08f30a2f2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o_x0020_CoverageTaxHTField1" ma:index="19" ma:taxonomy="true" ma:internalName="Geo_x0020_CoverageTaxHTField1" ma:taxonomyFieldName="Geo_x0020_Coverage" ma:displayName="Geo Coverage" ma:readOnly="false" ma:default="" ma:fieldId="{1f225362-cf59-41df-8047-e7e0445eac7c}" ma:taxonomyMulti="true" ma:sspId="953419a2-fa4a-45b4-acc4-ae14be512d4d" ma:termSetId="1ff15ef9-9446-4280-a2be-7e852d2cf2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ebsio_x0020_Document_x0020_Preview" ma:index="27" nillable="true" ma:displayName="Websio Document Preview" ma:hidden="true" ma:internalName="Websio_x0020_Document_x0020_Preview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c6682-77dd-47b1-b3af-d00d9ff8ef0c" elementFormDefault="qualified">
    <xsd:import namespace="http://schemas.microsoft.com/office/2006/documentManagement/types"/>
    <xsd:import namespace="http://schemas.microsoft.com/office/infopath/2007/PartnerControls"/>
    <xsd:element name="Communications_x0020_Task" ma:index="24" nillable="true" ma:displayName="Communications Task" ma:list="{96e64c3b-35f2-45ef-b343-af74889785d2}" ma:internalName="Communications_x0020_Task" ma:showField="Title">
      <xsd:simpleType>
        <xsd:restriction base="dms:Lookup"/>
      </xsd:simpleType>
    </xsd:element>
    <xsd:element name="Document_x0020_Type" ma:index="25" nillable="true" ma:displayName="Document Type" ma:list="{bef163d6-cab7-47bf-a80a-d28ffb1530fc}" ma:internalName="Document_x0020_Typ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Publication_x0020_Date xmlns="56adb953-e64c-42d5-ac56-00c87ad1b741">2013-08-29T00:00:00-05:00</Publication_x0020_Date>
    <Resource_x0020_TypesTaxHTField1 xmlns="56adb953-e64c-42d5-ac56-00c87ad1b741">
      <Terms xmlns="http://schemas.microsoft.com/office/infopath/2007/PartnerControls">
        <TermInfo>
          <TermName>Guidelines</TermName>
          <TermId>7903eb50-b574-46b2-a366-4a47b2edb471</TermId>
        </TermInfo>
      </Terms>
    </Resource_x0020_TypesTaxHTField1>
    <Communications_x0020_Task xmlns="D17CE190-49CF-4822-9E8F-1370BB2D70D6">5</Communications_x0020_Task>
    <ThematicTaxHTField1 xmlns="56adb953-e64c-42d5-ac56-00c87ad1b741">
      <Terms xmlns="http://schemas.microsoft.com/office/infopath/2007/PartnerControls">
        <TermInfo>
          <TermName>Communications and Media</TermName>
          <TermId>8a516359-ea9c-470f-91b2-bff2ca744fe2</TermId>
        </TermInfo>
      </Terms>
    </ThematicTaxHTField1>
    <KpiDescription xmlns="http://schemas.microsoft.com/sharepoint/v3" xsi:nil="true"/>
    <IconOverlay xmlns="http://schemas.microsoft.com/sharepoint/v4" xsi:nil="true"/>
    <Document_x0020_Type xmlns="D17CE190-49CF-4822-9E8F-1370BB2D70D6">2</Document_x0020_Type>
    <FunctionalTaxHTField1 xmlns="56adb953-e64c-42d5-ac56-00c87ad1b741">
      <Terms xmlns="http://schemas.microsoft.com/office/infopath/2007/PartnerControls">
        <TermInfo>
          <TermName>Corporate Guidance</TermName>
          <TermId>64e57d2e-a617-4c09-aaa4-90223d4061bb</TermId>
        </TermInfo>
      </Terms>
    </FunctionalTaxHTField1>
    <TaxCatchAll xmlns="56adb953-e64c-42d5-ac56-00c87ad1b741">
      <Value>65</Value>
      <Value>15</Value>
      <Value>377</Value>
      <Value>1</Value>
    </TaxCatchAll>
    <Geo_x0020_CoverageTaxHTField1 xmlns="56adb953-e64c-42d5-ac56-00c87ad1b741">
      <Terms xmlns="http://schemas.microsoft.com/office/infopath/2007/PartnerControls">
        <TermInfo>
          <TermName>Global</TermName>
          <TermId>cba6f8e6-e37d-47b4-8d89-0137b471d7e7</TermId>
        </TermInfo>
      </Terms>
    </Geo_x0020_CoverageTaxHTField1>
    <Partners xmlns="a15e0e0f-4f4a-4916-abd0-83d6a9ed7276">No</Partners>
    <Websio_x0020_Document_x0020_Preview xmlns="56adb953-e64c-42d5-ac56-00c87ad1b741">/Intergovernmental-Support/Communications/_layouts/WebsioPreviewField/preview.aspx?ID=0a3a3294-95d7-4cd6-b94e-e8a336a45bcf&amp;WebID=94b87aec-6024-4833-9812-9f40f1559d7d&amp;SiteID=2651aae4-a096-43fe-a0db-b441b2f37e40</Websio_x0020_Document_x0020_Preview>
    <_dlc_DocId xmlns="56adb953-e64c-42d5-ac56-00c87ad1b741">UNWOMEN-829-88</_dlc_DocId>
    <_dlc_DocIdUrl xmlns="56adb953-e64c-42d5-ac56-00c87ad1b741">
      <Url>https://intra.unwomen.org/Intergovernmental-Support/Communications/_layouts/DocIdRedir.aspx?ID=UNWOMEN-829-88</Url>
      <Description>UNWOMEN-829-88</Description>
    </_dlc_DocIdUrl>
    <Resource_x0020_Types xmlns="56adb953-e64c-42d5-ac56-00c87ad1b741">77</Resource_x0020_Types>
    <Thematic xmlns="56adb953-e64c-42d5-ac56-00c87ad1b741">9</Thematic>
    <Organization_x002f_Author xmlns="56adb953-e64c-42d5-ac56-00c87ad1b741"/>
    <Geo_x0020_Coverage xmlns="56adb953-e64c-42d5-ac56-00c87ad1b741">7</Geo_x0020_Coverage>
    <_x0037_E05C71DB4034BDFA89CE79F8C26D2F7 xmlns="a15e0e0f-4f4a-4916-abd0-83d6a9ed7276">
      <Terms xmlns="http://schemas.microsoft.com/office/infopath/2007/PartnerControls">
        <TermInfo>
          <TermName>Communications and Media</TermName>
          <TermId>8a516359-ea9c-470f-91b2-bff2ca744fe2</TermId>
        </TermInfo>
      </Terms>
    </_x0037_E05C71DB4034BDFA89CE79F8C26D2F7>
    <Functional xmlns="56adb953-e64c-42d5-ac56-00c87ad1b741">389</Functional>
    <F3E3D1B019B84078931A33CF6481A798 xmlns="a15e0e0f-4f4a-4916-abd0-83d6a9ed7276">
      <Terms xmlns="http://schemas.microsoft.com/office/infopath/2007/PartnerControls">
        <TermInfo>
          <TermName>Guidance:Guidelines</TermName>
          <TermId>7903eb50-b574-46b2-a366-4a47b2edb471</TermId>
        </TermInfo>
      </Terms>
    </F3E3D1B019B84078931A33CF6481A798>
    <Communications_x0020_Task0 xmlns="D17CE190-49CF-4822-9E8F-1370BB2D70D6">5</Communications_x0020_Task0>
    <d005416fced9454aaf7937757ad56c02 xmlns="a15e0e0f-4f4a-4916-abd0-83d6a9ed7276">
      <Terms xmlns="http://schemas.microsoft.com/office/infopath/2007/PartnerControls">
        <TermInfo>
          <TermName>Corporate Guidance</TermName>
          <TermId>64e57d2e-a617-4c09-aaa4-90223d4061bb</TermId>
        </TermInfo>
      </Terms>
    </d005416fced9454aaf7937757ad56c02>
    <Document_x0020_Type0 xmlns="D17CE190-49CF-4822-9E8F-1370BB2D70D6">2</Document_x0020_Type0>
    <_x0030_CDCB5E4FA6C4BF3A38F13886B08B5F4 xmlns="a15e0e0f-4f4a-4916-abd0-83d6a9ed7276">
      <Terms xmlns="http://schemas.microsoft.com/office/infopath/2007/PartnerControls">
        <TermInfo>
          <TermName>Global</TermName>
          <TermId>cba6f8e6-e37d-47b4-8d89-0137b471d7e7</TermId>
        </TermInfo>
      </Terms>
    </_x0030_CDCB5E4FA6C4BF3A38F13886B08B5F4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02C4E3-4FD3-4AAE-903F-E86F191CEAE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EAC2B71-1510-49CA-853C-15A169D64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adb953-e64c-42d5-ac56-00c87ad1b741"/>
    <ds:schemaRef ds:uri="ae2c6682-77dd-47b1-b3af-d00d9ff8ef0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0E12F0-CBEF-4384-B17D-539FA0C5906C}">
  <ds:schemaRefs>
    <ds:schemaRef ds:uri="http://schemas.microsoft.com/office/2006/metadata/properties"/>
    <ds:schemaRef ds:uri="http://schemas.microsoft.com/office/infopath/2007/PartnerControls"/>
    <ds:schemaRef ds:uri="56adb953-e64c-42d5-ac56-00c87ad1b741"/>
    <ds:schemaRef ds:uri="D17CE190-49CF-4822-9E8F-1370BB2D70D6"/>
    <ds:schemaRef ds:uri="http://schemas.microsoft.com/sharepoint/v3"/>
    <ds:schemaRef ds:uri="http://schemas.microsoft.com/sharepoint/v4"/>
    <ds:schemaRef ds:uri="a15e0e0f-4f4a-4916-abd0-83d6a9ed7276"/>
  </ds:schemaRefs>
</ds:datastoreItem>
</file>

<file path=customXml/itemProps4.xml><?xml version="1.0" encoding="utf-8"?>
<ds:datastoreItem xmlns:ds="http://schemas.openxmlformats.org/officeDocument/2006/customXml" ds:itemID="{3A85259C-1197-4D92-A45E-78952977F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361</Words>
  <Application>Microsoft Macintosh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Geneva</vt:lpstr>
      <vt:lpstr>Helvetica Neue</vt:lpstr>
      <vt:lpstr>Helvetica Neue Condensed</vt:lpstr>
      <vt:lpstr>Tw Cen MT</vt:lpstr>
      <vt:lpstr>Wingdings</vt:lpstr>
      <vt:lpstr>3_Median</vt:lpstr>
      <vt:lpstr>Office Theme</vt:lpstr>
      <vt:lpstr>1_Office Theme</vt:lpstr>
      <vt:lpstr>PowerPoint Presentation</vt:lpstr>
      <vt:lpstr>PowerPoint Presentation</vt:lpstr>
      <vt:lpstr>PowerPoint Presentation</vt:lpstr>
      <vt:lpstr>Adolescent Health and the SDGs: Extending the HIV Infrastructure to Achieve Universal Health Coverage for Adolescents</vt:lpstr>
      <vt:lpstr>Creating New Slides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with UN Women branding</dc:title>
  <dc:creator>Beatrice Frey</dc:creator>
  <cp:lastModifiedBy>Chelsea Coakley</cp:lastModifiedBy>
  <cp:revision>80</cp:revision>
  <dcterms:created xsi:type="dcterms:W3CDTF">2013-08-29T17:18:42Z</dcterms:created>
  <dcterms:modified xsi:type="dcterms:W3CDTF">2018-07-21T14:45:09Z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0x010100BC3009D6354044EF864EC9E8008D223000F67AB73DD8CB6F42AD92C7C80310D69C</vt:lpwstr>
  </property>
  <property fmtid="{D5CDD505-2E9C-101B-9397-08002B2CF9AE}" pid="3" name="_dlc_DocIdItemGuid">
    <vt:lpwstr>0a3a3294-95d7-4cd6-b94e-e8a336a45bcf</vt:lpwstr>
  </property>
  <property fmtid="{D5CDD505-2E9C-101B-9397-08002B2CF9AE}" pid="4" name="Resource Types">
    <vt:lpwstr>65;#Guidelines|7903eb50-b574-46b2-a366-4a47b2edb471</vt:lpwstr>
  </property>
  <property fmtid="{D5CDD505-2E9C-101B-9397-08002B2CF9AE}" pid="5" name="Functional">
    <vt:lpwstr>377;#Corporate Guidance|64e57d2e-a617-4c09-aaa4-90223d4061bb</vt:lpwstr>
  </property>
  <property fmtid="{D5CDD505-2E9C-101B-9397-08002B2CF9AE}" pid="6" name="Geo Coverage">
    <vt:lpwstr>15;#Global|cba6f8e6-e37d-47b4-8d89-0137b471d7e7</vt:lpwstr>
  </property>
  <property fmtid="{D5CDD505-2E9C-101B-9397-08002B2CF9AE}" pid="7" name="Thematic">
    <vt:lpwstr>1;#Communications and Media|8a516359-ea9c-470f-91b2-bff2ca744fe2</vt:lpwstr>
  </property>
</Properties>
</file>